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76" r:id="rId3"/>
    <p:sldId id="292" r:id="rId4"/>
    <p:sldId id="293" r:id="rId5"/>
    <p:sldId id="307" r:id="rId6"/>
    <p:sldId id="294" r:id="rId7"/>
    <p:sldId id="295" r:id="rId8"/>
    <p:sldId id="308" r:id="rId9"/>
    <p:sldId id="297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314" r:id="rId20"/>
  </p:sldIdLst>
  <p:sldSz cx="9144000" cy="5715000" type="screen16x10"/>
  <p:notesSz cx="6858000" cy="9144000"/>
  <p:defaultTextStyle>
    <a:defPPr>
      <a:defRPr lang="en-US"/>
    </a:defPPr>
    <a:lvl1pPr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106"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212"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320"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426"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5532" algn="l" defTabSz="457106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2640" algn="l" defTabSz="457106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9744" algn="l" defTabSz="457106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6852" algn="l" defTabSz="457106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9" autoAdjust="0"/>
    <p:restoredTop sz="94648" autoAdjust="0"/>
  </p:normalViewPr>
  <p:slideViewPr>
    <p:cSldViewPr snapToGrid="0" snapToObjects="1">
      <p:cViewPr>
        <p:scale>
          <a:sx n="134" d="100"/>
          <a:sy n="134" d="100"/>
        </p:scale>
        <p:origin x="-2752" y="-126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C33ACA9-23EC-204D-A512-FB82581C67A4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F678164-3EA9-4649-B7F9-C95A32076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55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106"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212"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320"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426"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5532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4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44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52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3F3692-F5E2-AE40-BE29-2CBBC318A52E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F6FEE2-A496-A646-BC37-9A84CAA45548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4EECE98-4A72-2F4A-A240-0F6919451E0F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040075"/>
            <a:ext cx="7315200" cy="106627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4206876"/>
            <a:ext cx="7315200" cy="5715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4875" y="3040075"/>
            <a:ext cx="228600" cy="1066271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4206876"/>
            <a:ext cx="228600" cy="5715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238500"/>
            <a:ext cx="6858000" cy="8255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270376"/>
            <a:ext cx="6858000" cy="4445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106" indent="0" algn="ctr">
              <a:buNone/>
            </a:lvl2pPr>
            <a:lvl3pPr marL="914212" indent="0" algn="ctr">
              <a:buNone/>
            </a:lvl3pPr>
            <a:lvl4pPr marL="1371320" indent="0" algn="ctr">
              <a:buNone/>
            </a:lvl4pPr>
            <a:lvl5pPr marL="1828426" indent="0" algn="ctr">
              <a:buNone/>
            </a:lvl5pPr>
            <a:lvl6pPr marL="2285532" indent="0" algn="ctr">
              <a:buNone/>
            </a:lvl6pPr>
            <a:lvl7pPr marL="2742640" indent="0" algn="ctr">
              <a:buNone/>
            </a:lvl7pPr>
            <a:lvl8pPr marL="3199744" indent="0" algn="ctr">
              <a:buNone/>
            </a:lvl8pPr>
            <a:lvl9pPr marL="3656852" indent="0" algn="ctr">
              <a:buNone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5295639"/>
            <a:ext cx="2286000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1F619-6395-4446-9887-2766C2487213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5295639"/>
            <a:ext cx="3475038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5295639"/>
            <a:ext cx="1219200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A4559-41CA-D243-A015-6B70E49027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8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CC34C-3851-8647-AC2A-5EBD6305069A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115F0-93E4-CA46-93A4-E3BF16848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traight Connector 12"/>
          <p:cNvSpPr>
            <a:spLocks noChangeShapeType="1"/>
          </p:cNvSpPr>
          <p:nvPr/>
        </p:nvSpPr>
        <p:spPr bwMode="auto">
          <a:xfrm rot="5400000">
            <a:off x="4118246" y="2668323"/>
            <a:ext cx="4876271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78"/>
            <a:ext cx="2057400" cy="487627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78"/>
            <a:ext cx="6019800" cy="4876271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B36DB-76E0-6545-916D-6C2EEC686A5F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73295-8A6F-2D48-A34B-01C1B463E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7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82296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10B19-3302-A84D-B0E6-3EAE511D2EC7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38067-2ED1-4A44-90E6-22173DEE78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3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349512"/>
            <a:ext cx="7315200" cy="106627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2349512"/>
            <a:ext cx="228600" cy="1066271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476500"/>
            <a:ext cx="6858000" cy="8890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556000"/>
            <a:ext cx="6781800" cy="9525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5295639"/>
            <a:ext cx="2286000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66C2F-3929-4C44-825F-C654AC4D41EF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5295639"/>
            <a:ext cx="3475038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97" y="5295639"/>
            <a:ext cx="1520825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26250-FA1E-D641-ACE7-4169F12AAF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8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2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4041648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013460"/>
            <a:ext cx="4041648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6EF4E-409E-F14F-8FC5-2A6D5D7BE45F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E6686-C4F1-8E42-A8DC-579B1DB3D7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7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20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1563"/>
            <a:ext cx="4040188" cy="5715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20" y="1079500"/>
            <a:ext cx="4041775" cy="5715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778000"/>
            <a:ext cx="4038600" cy="33655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778000"/>
            <a:ext cx="4038600" cy="33655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45B10-7FA5-E34E-81ED-699EE98AC35B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CF72C-028C-B848-B681-8B7BACE45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9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2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C4B7D-684F-744F-B657-FD920F5A7CE6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DB3EB-7041-8440-ABD4-A300BC22D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B09E8-C0E6-DC47-9FDE-9B8677E9A7BC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EF124-0A6C-2B45-A247-C22FCA58A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663707" y="2770189"/>
            <a:ext cx="5029729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54000"/>
            <a:ext cx="2514600" cy="6985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016014"/>
            <a:ext cx="2514600" cy="403621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54000"/>
            <a:ext cx="5715000" cy="47625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5E6D2-7757-644A-B008-8F5F1EB87116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1AB51-FC50-914D-A27C-E921A3631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23" y="416719"/>
            <a:ext cx="182563" cy="5715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380"/>
            <a:ext cx="8229600" cy="562240"/>
          </a:xfrm>
          <a:ln>
            <a:solidFill>
              <a:schemeClr val="accent1"/>
            </a:solidFill>
          </a:ln>
        </p:spPr>
        <p:txBody>
          <a:bodyPr lIns="274264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587500"/>
            <a:ext cx="8229600" cy="3558540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GB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16001"/>
            <a:ext cx="8229600" cy="4445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4E06D-541B-9147-8640-55401BD49883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A361F-4E47-FB48-974D-C72988C7C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27000"/>
            <a:ext cx="82296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1" tIns="45711" rIns="91421" bIns="457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016004"/>
            <a:ext cx="8229600" cy="409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7" y="5296971"/>
            <a:ext cx="2289175" cy="304271"/>
          </a:xfrm>
          <a:prstGeom prst="rect">
            <a:avLst/>
          </a:prstGeom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fld id="{9296EE55-A872-B540-B192-D6314CBAE1E6}" type="datetime1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5296971"/>
            <a:ext cx="3505200" cy="304271"/>
          </a:xfrm>
          <a:prstGeom prst="rect">
            <a:avLst/>
          </a:prstGeom>
        </p:spPr>
        <p:txBody>
          <a:bodyPr vert="horz" lIns="91421" tIns="45711" rIns="91421" bIns="45711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5296971"/>
            <a:ext cx="1981200" cy="304271"/>
          </a:xfrm>
          <a:prstGeom prst="rect">
            <a:avLst/>
          </a:prstGeom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fld id="{9768E49E-88B9-1249-A04A-C28947E612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Straight Connector 27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9525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5" r:id="rId2"/>
    <p:sldLayoutId id="2147483810" r:id="rId3"/>
    <p:sldLayoutId id="2147483806" r:id="rId4"/>
    <p:sldLayoutId id="2147483807" r:id="rId5"/>
    <p:sldLayoutId id="2147483811" r:id="rId6"/>
    <p:sldLayoutId id="2147483812" r:id="rId7"/>
    <p:sldLayoutId id="2147483813" r:id="rId8"/>
    <p:sldLayoutId id="2147483814" r:id="rId9"/>
    <p:sldLayoutId id="2147483808" r:id="rId10"/>
    <p:sldLayoutId id="214748381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5pPr>
      <a:lvl6pPr marL="457106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6pPr>
      <a:lvl7pPr marL="914212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7pPr>
      <a:lvl8pPr marL="137132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8pPr>
      <a:lvl9pPr marL="1828426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9pPr>
    </p:titleStyle>
    <p:bodyStyle>
      <a:lvl1pPr marL="272994" indent="-272994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576" indent="-272994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sz="23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157" indent="-228552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739" indent="-228552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320" indent="-228552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583" indent="-182843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426" indent="-182843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268" indent="-182843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111" indent="-182843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Microbial Genomics</a:t>
            </a:r>
            <a:br>
              <a:rPr lang="en-US" sz="2800" dirty="0" smtClean="0"/>
            </a:br>
            <a:r>
              <a:rPr lang="en-US" sz="2000" i="1" dirty="0" smtClean="0"/>
              <a:t>Theory and Practice</a:t>
            </a:r>
            <a:endParaRPr lang="en-US" sz="1600" i="1" dirty="0"/>
          </a:p>
        </p:txBody>
      </p:sp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Professor Mark Pallen</a:t>
            </a:r>
            <a:endParaRPr lang="en-US" dirty="0" smtClean="0"/>
          </a:p>
        </p:txBody>
      </p:sp>
      <p:pic>
        <p:nvPicPr>
          <p:cNvPr id="5" name="Picture 4" descr="MiSeq_left_view_close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847" y="955821"/>
            <a:ext cx="2626609" cy="1617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179" y="817385"/>
            <a:ext cx="2331764" cy="119377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2480" y="0"/>
            <a:ext cx="2503450" cy="2721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General features of genomes</a:t>
            </a:r>
          </a:p>
        </p:txBody>
      </p:sp>
      <p:sp>
        <p:nvSpPr>
          <p:cNvPr id="16386" name="Text Placeholder 4"/>
          <p:cNvSpPr>
            <a:spLocks noGrp="1"/>
          </p:cNvSpPr>
          <p:nvPr>
            <p:ph type="body" idx="1"/>
          </p:nvPr>
        </p:nvSpPr>
        <p:spPr>
          <a:xfrm>
            <a:off x="457200" y="1071563"/>
            <a:ext cx="4040188" cy="312208"/>
          </a:xfrm>
        </p:spPr>
        <p:txBody>
          <a:bodyPr/>
          <a:lstStyle/>
          <a:p>
            <a:r>
              <a:rPr lang="en-US">
                <a:latin typeface="Gill Sans MT" charset="0"/>
              </a:rPr>
              <a:t>Microbial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4648215" y="1079500"/>
            <a:ext cx="4041775" cy="31220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smtClean="0"/>
              <a:t>Human</a:t>
            </a:r>
            <a:endParaRPr lang="en-US" dirty="0"/>
          </a:p>
        </p:txBody>
      </p:sp>
      <p:sp>
        <p:nvSpPr>
          <p:cNvPr id="20483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1391708"/>
            <a:ext cx="4038600" cy="36830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Small WSIWYG genomes (</a:t>
            </a:r>
            <a:r>
              <a:rPr lang="en-US" dirty="0" err="1" smtClean="0"/>
              <a:t>Mbp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/>
              <a:t>Gene density high (&gt;90%)</a:t>
            </a:r>
          </a:p>
          <a:p>
            <a:pPr lvl="1">
              <a:defRPr/>
            </a:pPr>
            <a:r>
              <a:rPr lang="en-US" dirty="0" err="1" smtClean="0"/>
              <a:t>intergenic</a:t>
            </a:r>
            <a:r>
              <a:rPr lang="en-US" dirty="0" smtClean="0"/>
              <a:t> regions short</a:t>
            </a:r>
          </a:p>
          <a:p>
            <a:pPr lvl="1">
              <a:defRPr/>
            </a:pPr>
            <a:r>
              <a:rPr lang="en-US" dirty="0" smtClean="0"/>
              <a:t>very little repetitive or non-coding DNA</a:t>
            </a:r>
          </a:p>
          <a:p>
            <a:pPr lvl="1">
              <a:defRPr/>
            </a:pPr>
            <a:r>
              <a:rPr lang="en-US" dirty="0" err="1" smtClean="0"/>
              <a:t>Introns</a:t>
            </a:r>
            <a:r>
              <a:rPr lang="en-US" dirty="0" smtClean="0"/>
              <a:t> very rare</a:t>
            </a:r>
          </a:p>
          <a:p>
            <a:pPr>
              <a:defRPr/>
            </a:pPr>
            <a:r>
              <a:rPr lang="en-US" dirty="0" smtClean="0"/>
              <a:t>Protein-coding genes (CDS) short (~1kbp)</a:t>
            </a:r>
          </a:p>
          <a:p>
            <a:pPr>
              <a:defRPr/>
            </a:pPr>
            <a:r>
              <a:rPr lang="en-US" dirty="0" err="1" smtClean="0"/>
              <a:t>Operons</a:t>
            </a:r>
            <a:r>
              <a:rPr lang="en-US" dirty="0" smtClean="0"/>
              <a:t> with promoters just upstream</a:t>
            </a:r>
          </a:p>
          <a:p>
            <a:pPr>
              <a:defRPr/>
            </a:pPr>
            <a:r>
              <a:rPr lang="en-US" dirty="0" smtClean="0"/>
              <a:t>Fewer non-coding </a:t>
            </a:r>
            <a:r>
              <a:rPr lang="en-US" dirty="0" err="1" smtClean="0"/>
              <a:t>RNAs</a:t>
            </a: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16389" name="Content Placeholder 6"/>
          <p:cNvSpPr>
            <a:spLocks noGrp="1"/>
          </p:cNvSpPr>
          <p:nvPr>
            <p:ph sz="quarter" idx="4"/>
          </p:nvPr>
        </p:nvSpPr>
        <p:spPr>
          <a:xfrm>
            <a:off x="4648200" y="1391708"/>
            <a:ext cx="4038600" cy="3683000"/>
          </a:xfrm>
        </p:spPr>
        <p:txBody>
          <a:bodyPr/>
          <a:lstStyle/>
          <a:p>
            <a:r>
              <a:rPr lang="en-GB" sz="2000" dirty="0">
                <a:latin typeface="Gill Sans MT" charset="0"/>
              </a:rPr>
              <a:t>Very large genomes (Gbp)</a:t>
            </a:r>
          </a:p>
          <a:p>
            <a:r>
              <a:rPr lang="en-GB" sz="2000" dirty="0">
                <a:latin typeface="Gill Sans MT" charset="0"/>
              </a:rPr>
              <a:t>Gene density low</a:t>
            </a:r>
          </a:p>
          <a:p>
            <a:pPr lvl="1"/>
            <a:r>
              <a:rPr lang="en-GB" sz="1800" dirty="0">
                <a:latin typeface="Gill Sans MT" charset="0"/>
              </a:rPr>
              <a:t>Only 25% is genes</a:t>
            </a:r>
          </a:p>
          <a:p>
            <a:pPr lvl="1"/>
            <a:r>
              <a:rPr lang="en-GB" sz="1800" dirty="0">
                <a:latin typeface="Gill Sans MT" charset="0"/>
              </a:rPr>
              <a:t>Introns mean only1% codes</a:t>
            </a:r>
          </a:p>
          <a:p>
            <a:r>
              <a:rPr lang="en-GB" sz="2000" dirty="0">
                <a:latin typeface="Gill Sans MT" charset="0"/>
              </a:rPr>
              <a:t>Genes can span ≥30 kbp</a:t>
            </a:r>
          </a:p>
          <a:p>
            <a:r>
              <a:rPr lang="en-GB" sz="2000" dirty="0">
                <a:latin typeface="Gill Sans MT" charset="0"/>
              </a:rPr>
              <a:t>Genes have ~3 transcripts</a:t>
            </a:r>
          </a:p>
          <a:p>
            <a:pPr lvl="1"/>
            <a:r>
              <a:rPr lang="en-GB" sz="1800" dirty="0">
                <a:latin typeface="Gill Sans MT" charset="0"/>
              </a:rPr>
              <a:t>Splicing and splice variants</a:t>
            </a:r>
            <a:endParaRPr lang="en-US" sz="1800" dirty="0">
              <a:latin typeface="Gill Sans MT" charset="0"/>
            </a:endParaRPr>
          </a:p>
          <a:p>
            <a:r>
              <a:rPr lang="en-GB" sz="2000" dirty="0">
                <a:latin typeface="Gill Sans MT" charset="0"/>
              </a:rPr>
              <a:t>Promoter regions distant from gene</a:t>
            </a:r>
          </a:p>
          <a:p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Bacterial genome organisation</a:t>
            </a:r>
          </a:p>
        </p:txBody>
      </p:sp>
      <p:sp>
        <p:nvSpPr>
          <p:cNvPr id="32770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Gill Sans MT" charset="0"/>
              </a:rPr>
              <a:t>Chromosomes</a:t>
            </a:r>
          </a:p>
        </p:txBody>
      </p:sp>
      <p:sp>
        <p:nvSpPr>
          <p:cNvPr id="32771" name="Text Placeholder 11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>
                <a:latin typeface="Gill Sans MT" charset="0"/>
              </a:rPr>
              <a:t>Plasmids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Most commonly single circular chromosome (always DNA)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</a:rPr>
              <a:t>BUT many species have linear </a:t>
            </a:r>
            <a:r>
              <a:rPr lang="en-US" dirty="0" err="1" smtClean="0">
                <a:ea typeface="+mn-ea"/>
              </a:rPr>
              <a:t>chromosome(s</a:t>
            </a:r>
            <a:r>
              <a:rPr lang="en-US" dirty="0" smtClean="0">
                <a:ea typeface="+mn-ea"/>
              </a:rPr>
              <a:t>) (e.g. </a:t>
            </a:r>
            <a:r>
              <a:rPr lang="en-US" i="1" dirty="0" err="1" smtClean="0">
                <a:ea typeface="+mn-ea"/>
              </a:rPr>
              <a:t>Borrelia</a:t>
            </a:r>
            <a:r>
              <a:rPr lang="en-US" i="1" dirty="0" smtClean="0">
                <a:ea typeface="+mn-ea"/>
              </a:rPr>
              <a:t>, </a:t>
            </a:r>
            <a:r>
              <a:rPr lang="en-US" i="1" dirty="0" err="1" smtClean="0">
                <a:ea typeface="+mn-ea"/>
              </a:rPr>
              <a:t>Streptomyces</a:t>
            </a:r>
            <a:r>
              <a:rPr lang="en-US" i="1" dirty="0" smtClean="0">
                <a:ea typeface="+mn-ea"/>
              </a:rPr>
              <a:t>, </a:t>
            </a:r>
            <a:r>
              <a:rPr lang="en-US" i="1" dirty="0" err="1" smtClean="0">
                <a:ea typeface="+mn-ea"/>
              </a:rPr>
              <a:t>Rhodoccus</a:t>
            </a:r>
            <a:r>
              <a:rPr lang="en-US" dirty="0" smtClean="0">
                <a:ea typeface="+mn-ea"/>
              </a:rPr>
              <a:t>)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</a:rPr>
              <a:t>BUT a few species with two chromosomes (e.g.  </a:t>
            </a:r>
            <a:r>
              <a:rPr lang="en-US" i="1" dirty="0" err="1" smtClean="0">
                <a:ea typeface="+mn-ea"/>
              </a:rPr>
              <a:t>Vibrio</a:t>
            </a:r>
            <a:r>
              <a:rPr lang="en-US" i="1" dirty="0" smtClean="0">
                <a:ea typeface="+mn-ea"/>
              </a:rPr>
              <a:t> </a:t>
            </a:r>
            <a:r>
              <a:rPr lang="en-US" i="1" dirty="0" err="1" smtClean="0">
                <a:ea typeface="+mn-ea"/>
              </a:rPr>
              <a:t>cholerae</a:t>
            </a:r>
            <a:r>
              <a:rPr lang="en-US" dirty="0" smtClean="0">
                <a:ea typeface="+mn-ea"/>
              </a:rPr>
              <a:t>)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Can be mix of circular and linear (e.g.  </a:t>
            </a:r>
            <a:r>
              <a:rPr lang="en-US" i="1" dirty="0" err="1" smtClean="0">
                <a:ea typeface="+mn-ea"/>
                <a:cs typeface="+mn-cs"/>
              </a:rPr>
              <a:t>Agrobacterium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i="1" dirty="0" err="1" smtClean="0">
                <a:ea typeface="+mn-ea"/>
                <a:cs typeface="+mn-cs"/>
              </a:rPr>
              <a:t>tumefaciens</a:t>
            </a:r>
            <a:r>
              <a:rPr lang="en-US" i="1" dirty="0" smtClean="0">
                <a:ea typeface="+mn-ea"/>
                <a:cs typeface="+mn-cs"/>
              </a:rPr>
              <a:t>, B. </a:t>
            </a:r>
            <a:r>
              <a:rPr lang="en-US" i="1" dirty="0" err="1" smtClean="0">
                <a:ea typeface="+mn-ea"/>
                <a:cs typeface="+mn-cs"/>
              </a:rPr>
              <a:t>burgdoferi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8200" y="1778002"/>
            <a:ext cx="4038600" cy="2075657"/>
          </a:xfrm>
        </p:spPr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Independent autonomous </a:t>
            </a:r>
            <a:r>
              <a:rPr lang="en-US" dirty="0" err="1" smtClean="0">
                <a:ea typeface="+mn-ea"/>
                <a:cs typeface="+mn-cs"/>
              </a:rPr>
              <a:t>replicon</a:t>
            </a:r>
            <a:r>
              <a:rPr lang="en-US" dirty="0" smtClean="0">
                <a:ea typeface="+mn-ea"/>
                <a:cs typeface="+mn-cs"/>
              </a:rPr>
              <a:t>, can be circular or linear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may integrate into chromosome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copy number varies 1 to 10s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often carry non-essential genes that confer an adaptive advantage in certain conditions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32774" name="Picture 2" descr="figure 8-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04" b="-12917"/>
          <a:stretch>
            <a:fillRect/>
          </a:stretch>
        </p:blipFill>
        <p:spPr bwMode="auto">
          <a:xfrm>
            <a:off x="5382157" y="3939574"/>
            <a:ext cx="2171903" cy="131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62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Group 1"/>
          <p:cNvGrpSpPr>
            <a:grpSpLocks/>
          </p:cNvGrpSpPr>
          <p:nvPr/>
        </p:nvGrpSpPr>
        <p:grpSpPr bwMode="auto">
          <a:xfrm>
            <a:off x="1738313" y="1255450"/>
            <a:ext cx="1022350" cy="605896"/>
            <a:chOff x="0" y="0"/>
            <a:chExt cx="644" cy="457"/>
          </a:xfrm>
        </p:grpSpPr>
        <p:sp>
          <p:nvSpPr>
            <p:cNvPr id="33844" name="Oval 2"/>
            <p:cNvSpPr>
              <a:spLocks/>
            </p:cNvSpPr>
            <p:nvPr/>
          </p:nvSpPr>
          <p:spPr bwMode="auto">
            <a:xfrm>
              <a:off x="0" y="0"/>
              <a:ext cx="644" cy="457"/>
            </a:xfrm>
            <a:prstGeom prst="ellipse">
              <a:avLst/>
            </a:prstGeom>
            <a:noFill/>
            <a:ln w="63500">
              <a:solidFill>
                <a:srgbClr val="FFAFD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845" name="Rectangle 3"/>
            <p:cNvSpPr>
              <a:spLocks/>
            </p:cNvSpPr>
            <p:nvPr/>
          </p:nvSpPr>
          <p:spPr bwMode="auto">
            <a:xfrm>
              <a:off x="293" y="47"/>
              <a:ext cx="57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3794" name="Line 4"/>
          <p:cNvSpPr>
            <a:spLocks noChangeShapeType="1"/>
          </p:cNvSpPr>
          <p:nvPr/>
        </p:nvSpPr>
        <p:spPr bwMode="auto">
          <a:xfrm>
            <a:off x="5562615" y="1494899"/>
            <a:ext cx="91757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5" name="Line 5"/>
          <p:cNvSpPr>
            <a:spLocks noChangeShapeType="1"/>
          </p:cNvSpPr>
          <p:nvPr/>
        </p:nvSpPr>
        <p:spPr bwMode="auto">
          <a:xfrm>
            <a:off x="5916628" y="1362604"/>
            <a:ext cx="25082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6" name="Line 6"/>
          <p:cNvSpPr>
            <a:spLocks noChangeShapeType="1"/>
          </p:cNvSpPr>
          <p:nvPr/>
        </p:nvSpPr>
        <p:spPr bwMode="auto">
          <a:xfrm>
            <a:off x="5518156" y="1232959"/>
            <a:ext cx="38417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7" name="Line 7"/>
          <p:cNvSpPr>
            <a:spLocks noChangeShapeType="1"/>
          </p:cNvSpPr>
          <p:nvPr/>
        </p:nvSpPr>
        <p:spPr bwMode="auto">
          <a:xfrm>
            <a:off x="6272213" y="1256774"/>
            <a:ext cx="25082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8" name="Line 8"/>
          <p:cNvSpPr>
            <a:spLocks noChangeShapeType="1"/>
          </p:cNvSpPr>
          <p:nvPr/>
        </p:nvSpPr>
        <p:spPr bwMode="auto">
          <a:xfrm>
            <a:off x="6138878" y="1575594"/>
            <a:ext cx="60642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9" name="Line 9"/>
          <p:cNvSpPr>
            <a:spLocks noChangeShapeType="1"/>
          </p:cNvSpPr>
          <p:nvPr/>
        </p:nvSpPr>
        <p:spPr bwMode="auto">
          <a:xfrm>
            <a:off x="5783263" y="1602054"/>
            <a:ext cx="252412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0" name="Line 10"/>
          <p:cNvSpPr>
            <a:spLocks noChangeShapeType="1"/>
          </p:cNvSpPr>
          <p:nvPr/>
        </p:nvSpPr>
        <p:spPr bwMode="auto">
          <a:xfrm>
            <a:off x="5338763" y="1391709"/>
            <a:ext cx="3873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1" name="AutoShape 11"/>
          <p:cNvSpPr>
            <a:spLocks/>
          </p:cNvSpPr>
          <p:nvPr/>
        </p:nvSpPr>
        <p:spPr bwMode="auto">
          <a:xfrm>
            <a:off x="3022600" y="1473737"/>
            <a:ext cx="2063750" cy="177271"/>
          </a:xfrm>
          <a:prstGeom prst="rightArrow">
            <a:avLst>
              <a:gd name="adj1" fmla="val 50000"/>
              <a:gd name="adj2" fmla="val 238405"/>
            </a:avLst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02" name="Rectangle 12"/>
          <p:cNvSpPr>
            <a:spLocks/>
          </p:cNvSpPr>
          <p:nvPr/>
        </p:nvSpPr>
        <p:spPr bwMode="auto">
          <a:xfrm>
            <a:off x="2863850" y="1080825"/>
            <a:ext cx="22479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Random shearing</a:t>
            </a:r>
          </a:p>
        </p:txBody>
      </p:sp>
      <p:sp>
        <p:nvSpPr>
          <p:cNvPr id="33803" name="Line 13"/>
          <p:cNvSpPr>
            <a:spLocks noChangeShapeType="1"/>
          </p:cNvSpPr>
          <p:nvPr/>
        </p:nvSpPr>
        <p:spPr bwMode="auto">
          <a:xfrm>
            <a:off x="6621463" y="242093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4" name="Line 14"/>
          <p:cNvSpPr>
            <a:spLocks noChangeShapeType="1"/>
          </p:cNvSpPr>
          <p:nvPr/>
        </p:nvSpPr>
        <p:spPr bwMode="auto">
          <a:xfrm>
            <a:off x="6715134" y="2571750"/>
            <a:ext cx="411163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5" name="Line 15"/>
          <p:cNvSpPr>
            <a:spLocks noChangeShapeType="1"/>
          </p:cNvSpPr>
          <p:nvPr/>
        </p:nvSpPr>
        <p:spPr bwMode="auto">
          <a:xfrm>
            <a:off x="7000878" y="2480469"/>
            <a:ext cx="40957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6" name="Line 16"/>
          <p:cNvSpPr>
            <a:spLocks noChangeShapeType="1"/>
          </p:cNvSpPr>
          <p:nvPr/>
        </p:nvSpPr>
        <p:spPr bwMode="auto">
          <a:xfrm>
            <a:off x="7140575" y="266170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7" name="Line 17"/>
          <p:cNvSpPr>
            <a:spLocks noChangeShapeType="1"/>
          </p:cNvSpPr>
          <p:nvPr/>
        </p:nvSpPr>
        <p:spPr bwMode="auto">
          <a:xfrm>
            <a:off x="6575440" y="2690814"/>
            <a:ext cx="411163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8" name="Line 18"/>
          <p:cNvSpPr>
            <a:spLocks noChangeShapeType="1"/>
          </p:cNvSpPr>
          <p:nvPr/>
        </p:nvSpPr>
        <p:spPr bwMode="auto">
          <a:xfrm>
            <a:off x="6904038" y="2783419"/>
            <a:ext cx="411162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9" name="Rectangle 154"/>
          <p:cNvSpPr>
            <a:spLocks/>
          </p:cNvSpPr>
          <p:nvPr/>
        </p:nvSpPr>
        <p:spPr bwMode="auto">
          <a:xfrm>
            <a:off x="5929325" y="2058466"/>
            <a:ext cx="1576387" cy="2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Size selection</a:t>
            </a:r>
          </a:p>
        </p:txBody>
      </p:sp>
      <p:sp>
        <p:nvSpPr>
          <p:cNvPr id="33810" name="Rectangle 167"/>
          <p:cNvSpPr>
            <a:spLocks/>
          </p:cNvSpPr>
          <p:nvPr/>
        </p:nvSpPr>
        <p:spPr bwMode="auto">
          <a:xfrm>
            <a:off x="60325" y="1295138"/>
            <a:ext cx="1576388" cy="53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bacterial </a:t>
            </a:r>
          </a:p>
          <a:p>
            <a:pPr algn="ctr"/>
            <a:r>
              <a:rPr lang="en-US">
                <a:cs typeface="Century Gothic" charset="0"/>
                <a:sym typeface="Century Gothic" charset="0"/>
              </a:rPr>
              <a:t>chromosome</a:t>
            </a:r>
          </a:p>
        </p:txBody>
      </p:sp>
      <p:sp>
        <p:nvSpPr>
          <p:cNvPr id="33811" name="AutoShape 174"/>
          <p:cNvSpPr>
            <a:spLocks/>
          </p:cNvSpPr>
          <p:nvPr/>
        </p:nvSpPr>
        <p:spPr bwMode="auto">
          <a:xfrm>
            <a:off x="6308725" y="1674814"/>
            <a:ext cx="260350" cy="423333"/>
          </a:xfrm>
          <a:custGeom>
            <a:avLst/>
            <a:gdLst>
              <a:gd name="T0" fmla="*/ 0 w 21600"/>
              <a:gd name="T1" fmla="*/ 16200 h 21600"/>
              <a:gd name="T2" fmla="*/ 5400 w 21600"/>
              <a:gd name="T3" fmla="*/ 16200 h 21600"/>
              <a:gd name="T4" fmla="*/ 5400 w 21600"/>
              <a:gd name="T5" fmla="*/ 0 h 21600"/>
              <a:gd name="T6" fmla="*/ 16200 w 21600"/>
              <a:gd name="T7" fmla="*/ 0 h 21600"/>
              <a:gd name="T8" fmla="*/ 16200 w 21600"/>
              <a:gd name="T9" fmla="*/ 16200 h 21600"/>
              <a:gd name="T10" fmla="*/ 21600 w 21600"/>
              <a:gd name="T11" fmla="*/ 16200 h 21600"/>
              <a:gd name="T12" fmla="*/ 10800 w 21600"/>
              <a:gd name="T13" fmla="*/ 21600 h 21600"/>
              <a:gd name="T14" fmla="*/ 0 w 21600"/>
              <a:gd name="T15" fmla="*/ 16200 h 21600"/>
              <a:gd name="T16" fmla="*/ 0 w 21600"/>
              <a:gd name="T17" fmla="*/ 16200 h 21600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T18" t="T19" r="T20" b="T21"/>
            <a:pathLst>
              <a:path w="21600" h="2160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close/>
                <a:moveTo>
                  <a:pt x="0" y="16200"/>
                </a:moveTo>
              </a:path>
            </a:pathLst>
          </a:cu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12" name="Rectangle 18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High-Throughput Shotgun Sequencing</a:t>
            </a:r>
          </a:p>
        </p:txBody>
      </p:sp>
      <p:sp>
        <p:nvSpPr>
          <p:cNvPr id="33813" name="Rectangle 154"/>
          <p:cNvSpPr>
            <a:spLocks/>
          </p:cNvSpPr>
          <p:nvPr/>
        </p:nvSpPr>
        <p:spPr bwMode="auto">
          <a:xfrm>
            <a:off x="5762625" y="3204112"/>
            <a:ext cx="1576388" cy="2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Add adapters</a:t>
            </a:r>
          </a:p>
        </p:txBody>
      </p:sp>
      <p:sp>
        <p:nvSpPr>
          <p:cNvPr id="33814" name="AutoShape 174"/>
          <p:cNvSpPr>
            <a:spLocks/>
          </p:cNvSpPr>
          <p:nvPr/>
        </p:nvSpPr>
        <p:spPr bwMode="auto">
          <a:xfrm>
            <a:off x="6142038" y="2820459"/>
            <a:ext cx="260350" cy="423333"/>
          </a:xfrm>
          <a:custGeom>
            <a:avLst/>
            <a:gdLst>
              <a:gd name="T0" fmla="*/ 0 w 21600"/>
              <a:gd name="T1" fmla="*/ 16200 h 21600"/>
              <a:gd name="T2" fmla="*/ 5400 w 21600"/>
              <a:gd name="T3" fmla="*/ 16200 h 21600"/>
              <a:gd name="T4" fmla="*/ 5400 w 21600"/>
              <a:gd name="T5" fmla="*/ 0 h 21600"/>
              <a:gd name="T6" fmla="*/ 16200 w 21600"/>
              <a:gd name="T7" fmla="*/ 0 h 21600"/>
              <a:gd name="T8" fmla="*/ 16200 w 21600"/>
              <a:gd name="T9" fmla="*/ 16200 h 21600"/>
              <a:gd name="T10" fmla="*/ 21600 w 21600"/>
              <a:gd name="T11" fmla="*/ 16200 h 21600"/>
              <a:gd name="T12" fmla="*/ 10800 w 21600"/>
              <a:gd name="T13" fmla="*/ 21600 h 21600"/>
              <a:gd name="T14" fmla="*/ 0 w 21600"/>
              <a:gd name="T15" fmla="*/ 16200 h 21600"/>
              <a:gd name="T16" fmla="*/ 0 w 21600"/>
              <a:gd name="T17" fmla="*/ 16200 h 21600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T18" t="T19" r="T20" b="T21"/>
            <a:pathLst>
              <a:path w="21600" h="2160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close/>
                <a:moveTo>
                  <a:pt x="0" y="16200"/>
                </a:moveTo>
              </a:path>
            </a:pathLst>
          </a:cu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15" name="Line 18"/>
          <p:cNvSpPr>
            <a:spLocks noChangeShapeType="1"/>
          </p:cNvSpPr>
          <p:nvPr/>
        </p:nvSpPr>
        <p:spPr bwMode="auto">
          <a:xfrm>
            <a:off x="6751653" y="3664479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16" name="Line 13"/>
          <p:cNvSpPr>
            <a:spLocks noChangeShapeType="1"/>
          </p:cNvSpPr>
          <p:nvPr/>
        </p:nvSpPr>
        <p:spPr bwMode="auto">
          <a:xfrm>
            <a:off x="6272213" y="366447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17" name="Line 18"/>
          <p:cNvSpPr>
            <a:spLocks noChangeShapeType="1"/>
          </p:cNvSpPr>
          <p:nvPr/>
        </p:nvSpPr>
        <p:spPr bwMode="auto">
          <a:xfrm>
            <a:off x="5989652" y="3663158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18" name="AutoShape 11"/>
          <p:cNvSpPr>
            <a:spLocks/>
          </p:cNvSpPr>
          <p:nvPr/>
        </p:nvSpPr>
        <p:spPr bwMode="auto">
          <a:xfrm flipH="1">
            <a:off x="4481513" y="3325820"/>
            <a:ext cx="1244600" cy="177271"/>
          </a:xfrm>
          <a:prstGeom prst="rightArrow">
            <a:avLst>
              <a:gd name="adj1" fmla="val 50000"/>
              <a:gd name="adj2" fmla="val 238445"/>
            </a:avLst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19" name="Rectangle 154"/>
          <p:cNvSpPr>
            <a:spLocks/>
          </p:cNvSpPr>
          <p:nvPr/>
        </p:nvSpPr>
        <p:spPr bwMode="auto">
          <a:xfrm>
            <a:off x="3125801" y="3241153"/>
            <a:ext cx="1576387" cy="2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Amplify</a:t>
            </a:r>
          </a:p>
        </p:txBody>
      </p:sp>
      <p:sp>
        <p:nvSpPr>
          <p:cNvPr id="33820" name="Line 18"/>
          <p:cNvSpPr>
            <a:spLocks noChangeShapeType="1"/>
          </p:cNvSpPr>
          <p:nvPr/>
        </p:nvSpPr>
        <p:spPr bwMode="auto">
          <a:xfrm>
            <a:off x="4114815" y="3701521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1" name="Line 13"/>
          <p:cNvSpPr>
            <a:spLocks noChangeShapeType="1"/>
          </p:cNvSpPr>
          <p:nvPr/>
        </p:nvSpPr>
        <p:spPr bwMode="auto">
          <a:xfrm>
            <a:off x="3635375" y="3701523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2" name="Line 18"/>
          <p:cNvSpPr>
            <a:spLocks noChangeShapeType="1"/>
          </p:cNvSpPr>
          <p:nvPr/>
        </p:nvSpPr>
        <p:spPr bwMode="auto">
          <a:xfrm>
            <a:off x="3352808" y="3700199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3" name="Line 18"/>
          <p:cNvSpPr>
            <a:spLocks noChangeShapeType="1"/>
          </p:cNvSpPr>
          <p:nvPr/>
        </p:nvSpPr>
        <p:spPr bwMode="auto">
          <a:xfrm>
            <a:off x="4114815" y="3831167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4" name="Line 13"/>
          <p:cNvSpPr>
            <a:spLocks noChangeShapeType="1"/>
          </p:cNvSpPr>
          <p:nvPr/>
        </p:nvSpPr>
        <p:spPr bwMode="auto">
          <a:xfrm>
            <a:off x="3635375" y="383116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5" name="Line 18"/>
          <p:cNvSpPr>
            <a:spLocks noChangeShapeType="1"/>
          </p:cNvSpPr>
          <p:nvPr/>
        </p:nvSpPr>
        <p:spPr bwMode="auto">
          <a:xfrm>
            <a:off x="3352808" y="3829844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6" name="Line 18"/>
          <p:cNvSpPr>
            <a:spLocks noChangeShapeType="1"/>
          </p:cNvSpPr>
          <p:nvPr/>
        </p:nvSpPr>
        <p:spPr bwMode="auto">
          <a:xfrm>
            <a:off x="4114815" y="3960813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7" name="Line 13"/>
          <p:cNvSpPr>
            <a:spLocks noChangeShapeType="1"/>
          </p:cNvSpPr>
          <p:nvPr/>
        </p:nvSpPr>
        <p:spPr bwMode="auto">
          <a:xfrm>
            <a:off x="3635375" y="3960814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8" name="Line 18"/>
          <p:cNvSpPr>
            <a:spLocks noChangeShapeType="1"/>
          </p:cNvSpPr>
          <p:nvPr/>
        </p:nvSpPr>
        <p:spPr bwMode="auto">
          <a:xfrm>
            <a:off x="3352808" y="3959490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9" name="Line 18"/>
          <p:cNvSpPr>
            <a:spLocks noChangeShapeType="1"/>
          </p:cNvSpPr>
          <p:nvPr/>
        </p:nvSpPr>
        <p:spPr bwMode="auto">
          <a:xfrm>
            <a:off x="4114815" y="4090458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0" name="Line 13"/>
          <p:cNvSpPr>
            <a:spLocks noChangeShapeType="1"/>
          </p:cNvSpPr>
          <p:nvPr/>
        </p:nvSpPr>
        <p:spPr bwMode="auto">
          <a:xfrm>
            <a:off x="3635375" y="409045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1" name="Line 18"/>
          <p:cNvSpPr>
            <a:spLocks noChangeShapeType="1"/>
          </p:cNvSpPr>
          <p:nvPr/>
        </p:nvSpPr>
        <p:spPr bwMode="auto">
          <a:xfrm>
            <a:off x="3352808" y="4089139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2" name="Line 18"/>
          <p:cNvSpPr>
            <a:spLocks noChangeShapeType="1"/>
          </p:cNvSpPr>
          <p:nvPr/>
        </p:nvSpPr>
        <p:spPr bwMode="auto">
          <a:xfrm>
            <a:off x="4114815" y="4220104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3" name="Line 13"/>
          <p:cNvSpPr>
            <a:spLocks noChangeShapeType="1"/>
          </p:cNvSpPr>
          <p:nvPr/>
        </p:nvSpPr>
        <p:spPr bwMode="auto">
          <a:xfrm>
            <a:off x="3635375" y="4220104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4" name="Line 18"/>
          <p:cNvSpPr>
            <a:spLocks noChangeShapeType="1"/>
          </p:cNvSpPr>
          <p:nvPr/>
        </p:nvSpPr>
        <p:spPr bwMode="auto">
          <a:xfrm>
            <a:off x="3352808" y="4218784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5" name="Line 18"/>
          <p:cNvSpPr>
            <a:spLocks noChangeShapeType="1"/>
          </p:cNvSpPr>
          <p:nvPr/>
        </p:nvSpPr>
        <p:spPr bwMode="auto">
          <a:xfrm>
            <a:off x="4114815" y="4349750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6" name="Line 13"/>
          <p:cNvSpPr>
            <a:spLocks noChangeShapeType="1"/>
          </p:cNvSpPr>
          <p:nvPr/>
        </p:nvSpPr>
        <p:spPr bwMode="auto">
          <a:xfrm>
            <a:off x="3635375" y="4349750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7" name="Line 18"/>
          <p:cNvSpPr>
            <a:spLocks noChangeShapeType="1"/>
          </p:cNvSpPr>
          <p:nvPr/>
        </p:nvSpPr>
        <p:spPr bwMode="auto">
          <a:xfrm>
            <a:off x="3352808" y="4348429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8" name="AutoShape 11"/>
          <p:cNvSpPr>
            <a:spLocks/>
          </p:cNvSpPr>
          <p:nvPr/>
        </p:nvSpPr>
        <p:spPr bwMode="auto">
          <a:xfrm flipH="1">
            <a:off x="2033588" y="3368153"/>
            <a:ext cx="1244600" cy="177271"/>
          </a:xfrm>
          <a:prstGeom prst="rightArrow">
            <a:avLst>
              <a:gd name="adj1" fmla="val 50000"/>
              <a:gd name="adj2" fmla="val 238445"/>
            </a:avLst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39" name="Rectangle 154"/>
          <p:cNvSpPr>
            <a:spLocks/>
          </p:cNvSpPr>
          <p:nvPr/>
        </p:nvSpPr>
        <p:spPr bwMode="auto">
          <a:xfrm>
            <a:off x="677872" y="3283480"/>
            <a:ext cx="1576387" cy="2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Sequence</a:t>
            </a:r>
          </a:p>
        </p:txBody>
      </p:sp>
      <p:sp>
        <p:nvSpPr>
          <p:cNvPr id="33840" name="Line 18"/>
          <p:cNvSpPr>
            <a:spLocks noChangeShapeType="1"/>
          </p:cNvSpPr>
          <p:nvPr/>
        </p:nvSpPr>
        <p:spPr bwMode="auto">
          <a:xfrm>
            <a:off x="1666885" y="3743854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41" name="Line 13"/>
          <p:cNvSpPr>
            <a:spLocks noChangeShapeType="1"/>
          </p:cNvSpPr>
          <p:nvPr/>
        </p:nvSpPr>
        <p:spPr bwMode="auto">
          <a:xfrm>
            <a:off x="1187450" y="3743854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42" name="Line 18"/>
          <p:cNvSpPr>
            <a:spLocks noChangeShapeType="1"/>
          </p:cNvSpPr>
          <p:nvPr/>
        </p:nvSpPr>
        <p:spPr bwMode="auto">
          <a:xfrm>
            <a:off x="904890" y="3742534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43" name="Line 177"/>
          <p:cNvSpPr>
            <a:spLocks noChangeShapeType="1"/>
          </p:cNvSpPr>
          <p:nvPr/>
        </p:nvSpPr>
        <p:spPr bwMode="auto">
          <a:xfrm rot="10800000" flipH="1" flipV="1">
            <a:off x="949325" y="3959490"/>
            <a:ext cx="476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27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Sequence assembly</a:t>
            </a:r>
          </a:p>
        </p:txBody>
      </p:sp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50" y="1296459"/>
            <a:ext cx="7162800" cy="239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3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Line 4"/>
          <p:cNvSpPr>
            <a:spLocks noChangeShapeType="1"/>
          </p:cNvSpPr>
          <p:nvPr/>
        </p:nvSpPr>
        <p:spPr bwMode="auto">
          <a:xfrm flipH="1">
            <a:off x="947753" y="1365250"/>
            <a:ext cx="7119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5842" name="Group 5"/>
          <p:cNvGrpSpPr>
            <a:grpSpLocks/>
          </p:cNvGrpSpPr>
          <p:nvPr/>
        </p:nvGrpSpPr>
        <p:grpSpPr bwMode="auto">
          <a:xfrm flipH="1">
            <a:off x="7086612" y="1608666"/>
            <a:ext cx="981075" cy="123032"/>
            <a:chOff x="240" y="1488"/>
            <a:chExt cx="720" cy="96"/>
          </a:xfrm>
        </p:grpSpPr>
        <p:sp>
          <p:nvSpPr>
            <p:cNvPr id="35915" name="Line 6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6" name="Line 7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7" name="Line 8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3" name="Group 9"/>
          <p:cNvGrpSpPr>
            <a:grpSpLocks/>
          </p:cNvGrpSpPr>
          <p:nvPr/>
        </p:nvGrpSpPr>
        <p:grpSpPr bwMode="auto">
          <a:xfrm flipH="1">
            <a:off x="6762750" y="1977761"/>
            <a:ext cx="977900" cy="121708"/>
            <a:chOff x="240" y="1488"/>
            <a:chExt cx="720" cy="96"/>
          </a:xfrm>
        </p:grpSpPr>
        <p:sp>
          <p:nvSpPr>
            <p:cNvPr id="35912" name="Line 10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3" name="Line 11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4" name="Line 12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4" name="Group 13"/>
          <p:cNvGrpSpPr>
            <a:grpSpLocks/>
          </p:cNvGrpSpPr>
          <p:nvPr/>
        </p:nvGrpSpPr>
        <p:grpSpPr bwMode="auto">
          <a:xfrm flipH="1">
            <a:off x="6500828" y="2282039"/>
            <a:ext cx="979487" cy="123031"/>
            <a:chOff x="240" y="1488"/>
            <a:chExt cx="720" cy="96"/>
          </a:xfrm>
        </p:grpSpPr>
        <p:sp>
          <p:nvSpPr>
            <p:cNvPr id="35909" name="Line 14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0" name="Line 15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1" name="Line 16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5" name="Group 17"/>
          <p:cNvGrpSpPr>
            <a:grpSpLocks/>
          </p:cNvGrpSpPr>
          <p:nvPr/>
        </p:nvGrpSpPr>
        <p:grpSpPr bwMode="auto">
          <a:xfrm flipH="1">
            <a:off x="6958024" y="2649810"/>
            <a:ext cx="979487" cy="123031"/>
            <a:chOff x="240" y="1488"/>
            <a:chExt cx="720" cy="96"/>
          </a:xfrm>
        </p:grpSpPr>
        <p:sp>
          <p:nvSpPr>
            <p:cNvPr id="35906" name="Line 18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7" name="Line 19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8" name="Line 20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6" name="Group 21"/>
          <p:cNvGrpSpPr>
            <a:grpSpLocks/>
          </p:cNvGrpSpPr>
          <p:nvPr/>
        </p:nvGrpSpPr>
        <p:grpSpPr bwMode="auto">
          <a:xfrm flipH="1">
            <a:off x="5129223" y="1608666"/>
            <a:ext cx="979487" cy="123032"/>
            <a:chOff x="240" y="1488"/>
            <a:chExt cx="720" cy="96"/>
          </a:xfrm>
        </p:grpSpPr>
        <p:sp>
          <p:nvSpPr>
            <p:cNvPr id="35903" name="Line 22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4" name="Line 23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5" name="Line 24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7" name="Group 25"/>
          <p:cNvGrpSpPr>
            <a:grpSpLocks/>
          </p:cNvGrpSpPr>
          <p:nvPr/>
        </p:nvGrpSpPr>
        <p:grpSpPr bwMode="auto">
          <a:xfrm flipH="1">
            <a:off x="4868878" y="1977761"/>
            <a:ext cx="979487" cy="121708"/>
            <a:chOff x="240" y="1488"/>
            <a:chExt cx="720" cy="96"/>
          </a:xfrm>
        </p:grpSpPr>
        <p:sp>
          <p:nvSpPr>
            <p:cNvPr id="35900" name="Line 26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1" name="Line 27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2" name="Line 28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8" name="Group 29"/>
          <p:cNvGrpSpPr>
            <a:grpSpLocks/>
          </p:cNvGrpSpPr>
          <p:nvPr/>
        </p:nvGrpSpPr>
        <p:grpSpPr bwMode="auto">
          <a:xfrm flipH="1">
            <a:off x="4540250" y="2345532"/>
            <a:ext cx="979488" cy="121708"/>
            <a:chOff x="240" y="1488"/>
            <a:chExt cx="720" cy="96"/>
          </a:xfrm>
        </p:grpSpPr>
        <p:sp>
          <p:nvSpPr>
            <p:cNvPr id="35897" name="Line 30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8" name="Line 31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9" name="Line 32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9" name="Group 33"/>
          <p:cNvGrpSpPr>
            <a:grpSpLocks/>
          </p:cNvGrpSpPr>
          <p:nvPr/>
        </p:nvGrpSpPr>
        <p:grpSpPr bwMode="auto">
          <a:xfrm flipH="1">
            <a:off x="5783269" y="2649810"/>
            <a:ext cx="979487" cy="123031"/>
            <a:chOff x="240" y="1488"/>
            <a:chExt cx="720" cy="96"/>
          </a:xfrm>
        </p:grpSpPr>
        <p:sp>
          <p:nvSpPr>
            <p:cNvPr id="35894" name="Line 34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5" name="Line 35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6" name="Line 36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0" name="Group 37"/>
          <p:cNvGrpSpPr>
            <a:grpSpLocks/>
          </p:cNvGrpSpPr>
          <p:nvPr/>
        </p:nvGrpSpPr>
        <p:grpSpPr bwMode="auto">
          <a:xfrm flipH="1">
            <a:off x="4214828" y="2649810"/>
            <a:ext cx="979487" cy="123031"/>
            <a:chOff x="240" y="1488"/>
            <a:chExt cx="720" cy="96"/>
          </a:xfrm>
        </p:grpSpPr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1" name="Group 41"/>
          <p:cNvGrpSpPr>
            <a:grpSpLocks/>
          </p:cNvGrpSpPr>
          <p:nvPr/>
        </p:nvGrpSpPr>
        <p:grpSpPr bwMode="auto">
          <a:xfrm flipH="1">
            <a:off x="3694120" y="1977761"/>
            <a:ext cx="979487" cy="121708"/>
            <a:chOff x="240" y="1488"/>
            <a:chExt cx="720" cy="96"/>
          </a:xfrm>
        </p:grpSpPr>
        <p:sp>
          <p:nvSpPr>
            <p:cNvPr id="35888" name="Line 42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9" name="Line 43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0" name="Line 44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2" name="Group 45"/>
          <p:cNvGrpSpPr>
            <a:grpSpLocks/>
          </p:cNvGrpSpPr>
          <p:nvPr/>
        </p:nvGrpSpPr>
        <p:grpSpPr bwMode="auto">
          <a:xfrm flipH="1">
            <a:off x="3365515" y="1608666"/>
            <a:ext cx="981075" cy="123032"/>
            <a:chOff x="240" y="1488"/>
            <a:chExt cx="720" cy="96"/>
          </a:xfrm>
        </p:grpSpPr>
        <p:sp>
          <p:nvSpPr>
            <p:cNvPr id="35885" name="Line 46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6" name="Line 47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7" name="Line 48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3" name="Group 49"/>
          <p:cNvGrpSpPr>
            <a:grpSpLocks/>
          </p:cNvGrpSpPr>
          <p:nvPr/>
        </p:nvGrpSpPr>
        <p:grpSpPr bwMode="auto">
          <a:xfrm flipH="1">
            <a:off x="3171825" y="2345532"/>
            <a:ext cx="979488" cy="121708"/>
            <a:chOff x="240" y="1488"/>
            <a:chExt cx="720" cy="96"/>
          </a:xfrm>
        </p:grpSpPr>
        <p:sp>
          <p:nvSpPr>
            <p:cNvPr id="35882" name="Line 50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3" name="Line 51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4" name="Line 52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4" name="Group 53"/>
          <p:cNvGrpSpPr>
            <a:grpSpLocks/>
          </p:cNvGrpSpPr>
          <p:nvPr/>
        </p:nvGrpSpPr>
        <p:grpSpPr bwMode="auto">
          <a:xfrm flipH="1">
            <a:off x="2844800" y="2649810"/>
            <a:ext cx="979488" cy="123031"/>
            <a:chOff x="240" y="1488"/>
            <a:chExt cx="720" cy="96"/>
          </a:xfrm>
        </p:grpSpPr>
        <p:sp>
          <p:nvSpPr>
            <p:cNvPr id="35879" name="Line 54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0" name="Line 55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1" name="Line 56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5" name="Group 57"/>
          <p:cNvGrpSpPr>
            <a:grpSpLocks/>
          </p:cNvGrpSpPr>
          <p:nvPr/>
        </p:nvGrpSpPr>
        <p:grpSpPr bwMode="auto">
          <a:xfrm flipH="1">
            <a:off x="1539875" y="2649810"/>
            <a:ext cx="979488" cy="123031"/>
            <a:chOff x="240" y="1488"/>
            <a:chExt cx="720" cy="96"/>
          </a:xfrm>
        </p:grpSpPr>
        <p:sp>
          <p:nvSpPr>
            <p:cNvPr id="35876" name="Line 58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7" name="Line 59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8" name="Line 60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6" name="Group 61"/>
          <p:cNvGrpSpPr>
            <a:grpSpLocks/>
          </p:cNvGrpSpPr>
          <p:nvPr/>
        </p:nvGrpSpPr>
        <p:grpSpPr bwMode="auto">
          <a:xfrm flipH="1">
            <a:off x="1276350" y="2345532"/>
            <a:ext cx="979488" cy="121708"/>
            <a:chOff x="240" y="1488"/>
            <a:chExt cx="720" cy="96"/>
          </a:xfrm>
        </p:grpSpPr>
        <p:sp>
          <p:nvSpPr>
            <p:cNvPr id="35873" name="Line 62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4" name="Line 63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5" name="Line 64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7" name="Group 65"/>
          <p:cNvGrpSpPr>
            <a:grpSpLocks/>
          </p:cNvGrpSpPr>
          <p:nvPr/>
        </p:nvGrpSpPr>
        <p:grpSpPr bwMode="auto">
          <a:xfrm flipH="1">
            <a:off x="950928" y="2038622"/>
            <a:ext cx="979487" cy="123031"/>
            <a:chOff x="240" y="1488"/>
            <a:chExt cx="720" cy="96"/>
          </a:xfrm>
        </p:grpSpPr>
        <p:sp>
          <p:nvSpPr>
            <p:cNvPr id="35870" name="Line 66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1" name="Line 67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2" name="Line 68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8" name="Group 69"/>
          <p:cNvGrpSpPr>
            <a:grpSpLocks/>
          </p:cNvGrpSpPr>
          <p:nvPr/>
        </p:nvGrpSpPr>
        <p:grpSpPr bwMode="auto">
          <a:xfrm flipH="1">
            <a:off x="1276350" y="1608666"/>
            <a:ext cx="979488" cy="123032"/>
            <a:chOff x="240" y="1488"/>
            <a:chExt cx="720" cy="96"/>
          </a:xfrm>
        </p:grpSpPr>
        <p:sp>
          <p:nvSpPr>
            <p:cNvPr id="35867" name="Line 70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8" name="Line 71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9" name="Line 72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5859" name="Rectangle 73"/>
          <p:cNvSpPr>
            <a:spLocks noChangeArrowheads="1"/>
          </p:cNvSpPr>
          <p:nvPr/>
        </p:nvSpPr>
        <p:spPr bwMode="auto">
          <a:xfrm flipH="1">
            <a:off x="2844806" y="3937000"/>
            <a:ext cx="5159375" cy="246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Scaffold</a:t>
            </a:r>
          </a:p>
        </p:txBody>
      </p:sp>
      <p:sp>
        <p:nvSpPr>
          <p:cNvPr id="288842" name="Rectangle 74"/>
          <p:cNvSpPr>
            <a:spLocks noChangeArrowheads="1"/>
          </p:cNvSpPr>
          <p:nvPr/>
        </p:nvSpPr>
        <p:spPr bwMode="auto">
          <a:xfrm flipH="1">
            <a:off x="6500828" y="3139284"/>
            <a:ext cx="1501775" cy="2460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>
                <a:solidFill>
                  <a:schemeClr val="tx1"/>
                </a:solidFill>
              </a:rPr>
              <a:t>Contig 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8843" name="Rectangle 75"/>
          <p:cNvSpPr>
            <a:spLocks noChangeArrowheads="1"/>
          </p:cNvSpPr>
          <p:nvPr/>
        </p:nvSpPr>
        <p:spPr bwMode="auto">
          <a:xfrm flipH="1">
            <a:off x="2895600" y="3139284"/>
            <a:ext cx="3200400" cy="2460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>
                <a:solidFill>
                  <a:schemeClr val="tx1"/>
                </a:solidFill>
              </a:rPr>
              <a:t>Contig 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8844" name="Rectangle 76"/>
          <p:cNvSpPr>
            <a:spLocks noChangeArrowheads="1"/>
          </p:cNvSpPr>
          <p:nvPr/>
        </p:nvSpPr>
        <p:spPr bwMode="auto">
          <a:xfrm flipH="1">
            <a:off x="1014428" y="3139284"/>
            <a:ext cx="1501775" cy="2460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</a:rPr>
              <a:t>Contig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863" name="Rectangle 77"/>
          <p:cNvSpPr>
            <a:spLocks noChangeArrowheads="1"/>
          </p:cNvSpPr>
          <p:nvPr/>
        </p:nvSpPr>
        <p:spPr bwMode="auto">
          <a:xfrm flipH="1">
            <a:off x="1014413" y="3937000"/>
            <a:ext cx="1503362" cy="246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5864" name="Text Box 78"/>
          <p:cNvSpPr txBox="1">
            <a:spLocks noChangeArrowheads="1"/>
          </p:cNvSpPr>
          <p:nvPr/>
        </p:nvSpPr>
        <p:spPr bwMode="auto">
          <a:xfrm flipH="1">
            <a:off x="1828807" y="4318000"/>
            <a:ext cx="15446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/>
              <a:t>Physical Gap</a:t>
            </a:r>
          </a:p>
        </p:txBody>
      </p:sp>
      <p:sp>
        <p:nvSpPr>
          <p:cNvPr id="35865" name="Text Box 79"/>
          <p:cNvSpPr txBox="1">
            <a:spLocks noChangeArrowheads="1"/>
          </p:cNvSpPr>
          <p:nvPr/>
        </p:nvSpPr>
        <p:spPr bwMode="auto">
          <a:xfrm flipH="1">
            <a:off x="5422910" y="3382699"/>
            <a:ext cx="1724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/>
              <a:t>Sequence Gap</a:t>
            </a:r>
          </a:p>
        </p:txBody>
      </p:sp>
      <p:sp>
        <p:nvSpPr>
          <p:cNvPr id="35866" name="Titl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39719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900">
                <a:latin typeface="Bookman Old Style" charset="0"/>
              </a:rPr>
              <a:t>Genome annotation</a:t>
            </a:r>
            <a:endParaRPr lang="en-US" sz="2900">
              <a:latin typeface="Bookman Old Style" charset="0"/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7"/>
            <a:ext cx="8229600" cy="411427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Annotation is the addition of information about the predicted sequence features to the flat file of DNA code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Identification of potential coding sequences - CDS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Homology searches to predict function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Other features can be annotated as well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 err="1">
                <a:latin typeface="Gill Sans MT" charset="0"/>
              </a:rPr>
              <a:t>rRNAs</a:t>
            </a:r>
            <a:endParaRPr lang="en-GB" sz="1800" dirty="0">
              <a:latin typeface="Gill Sans MT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Potential promoters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tRNAs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Small non-coding RNAs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Repeat sequences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Insertion sequences (ISs), transposons, gene fragments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Location of the origin of replication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Determination of the number of bases, genes, and G+C%.</a:t>
            </a:r>
            <a:endParaRPr lang="en-US" sz="18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3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Mapping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457207" y="1016007"/>
            <a:ext cx="4041775" cy="4114271"/>
          </a:xfrm>
        </p:spPr>
        <p:txBody>
          <a:bodyPr/>
          <a:lstStyle/>
          <a:p>
            <a:r>
              <a:rPr lang="en-US">
                <a:latin typeface="Gill Sans MT" charset="0"/>
              </a:rPr>
              <a:t>Short reads (&lt;200bp) often inefficient de novo assembly</a:t>
            </a:r>
          </a:p>
          <a:p>
            <a:r>
              <a:rPr lang="en-US">
                <a:latin typeface="Gill Sans MT" charset="0"/>
              </a:rPr>
              <a:t>Instead they are mapped against a reference genome</a:t>
            </a:r>
          </a:p>
          <a:p>
            <a:r>
              <a:rPr lang="en-US">
                <a:latin typeface="Gill Sans MT" charset="0"/>
              </a:rPr>
              <a:t>Like assembling a jigsaw puzzle using the image on the lid</a:t>
            </a:r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4572000" y="1333500"/>
            <a:ext cx="4370388" cy="2603500"/>
            <a:chOff x="304800" y="381000"/>
            <a:chExt cx="8561388" cy="60200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" y="381000"/>
              <a:ext cx="8561388" cy="3279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5501" y="2743201"/>
              <a:ext cx="4900163" cy="365786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8843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479" y="6622"/>
            <a:ext cx="5129675" cy="47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65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SNP calling</a:t>
            </a:r>
          </a:p>
        </p:txBody>
      </p:sp>
      <p:sp>
        <p:nvSpPr>
          <p:cNvPr id="18434" name="Content Placeholder 4"/>
          <p:cNvSpPr>
            <a:spLocks noGrp="1"/>
          </p:cNvSpPr>
          <p:nvPr>
            <p:ph sz="quarter" idx="1"/>
          </p:nvPr>
        </p:nvSpPr>
        <p:spPr>
          <a:xfrm>
            <a:off x="457212" y="1016007"/>
            <a:ext cx="4094163" cy="4114271"/>
          </a:xfrm>
        </p:spPr>
        <p:txBody>
          <a:bodyPr/>
          <a:lstStyle/>
          <a:p>
            <a:r>
              <a:rPr lang="en-US" sz="2400">
                <a:latin typeface="Gill Sans MT" charset="0"/>
              </a:rPr>
              <a:t>Comparisons between closely related strains allows identification of SNPs that are informative for</a:t>
            </a:r>
          </a:p>
          <a:p>
            <a:pPr lvl="1"/>
            <a:r>
              <a:rPr lang="en-US" sz="2000">
                <a:latin typeface="Gill Sans MT" charset="0"/>
              </a:rPr>
              <a:t>Identifying biologically significant changes, e.g. during evolution in lab or patient</a:t>
            </a:r>
          </a:p>
          <a:p>
            <a:pPr lvl="1"/>
            <a:r>
              <a:rPr lang="en-US" sz="2000">
                <a:latin typeface="Gill Sans MT" charset="0"/>
              </a:rPr>
              <a:t>Reconstructing phylogenies using neutral changes</a:t>
            </a:r>
          </a:p>
        </p:txBody>
      </p:sp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951457" y="4214524"/>
            <a:ext cx="37285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ATGTCGAGTGACCAGTGAGTAG</a:t>
            </a:r>
          </a:p>
          <a:p>
            <a:pPr eaLnBrk="1" hangingPunct="1"/>
            <a:r>
              <a:rPr lang="en-US" sz="1800" dirty="0"/>
              <a:t>ATGTCGAGT</a:t>
            </a:r>
            <a:r>
              <a:rPr lang="en-US" sz="1800" dirty="0">
                <a:solidFill>
                  <a:srgbClr val="FF0000"/>
                </a:solidFill>
              </a:rPr>
              <a:t>C</a:t>
            </a:r>
            <a:r>
              <a:rPr lang="en-US" sz="1800" dirty="0"/>
              <a:t>ACCAGTGAGTAG</a:t>
            </a:r>
          </a:p>
          <a:p>
            <a:pPr eaLnBrk="1" hangingPunct="1"/>
            <a:endParaRPr lang="en-US" sz="1800" dirty="0"/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9950" y="1358636"/>
            <a:ext cx="3892550" cy="307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9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Bookman Old Style" charset="0"/>
              </a:rPr>
              <a:t>Genomic Epidemiology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1"/>
            <a:ext cx="8229600" cy="4114271"/>
          </a:xfrm>
        </p:spPr>
        <p:txBody>
          <a:bodyPr/>
          <a:lstStyle/>
          <a:p>
            <a:pPr eaLnBrk="1" hangingPunct="1">
              <a:buFont typeface="Wingdings 3" charset="0"/>
              <a:buNone/>
            </a:pPr>
            <a:endParaRPr lang="en-US">
              <a:latin typeface="Gill Sans MT" charset="0"/>
            </a:endParaRPr>
          </a:p>
          <a:p>
            <a:pPr eaLnBrk="1" hangingPunct="1"/>
            <a:endParaRPr lang="en-US">
              <a:latin typeface="Gill San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3" y="1177583"/>
            <a:ext cx="6405563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50833"/>
            <a:ext cx="4094096" cy="12065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976" y="1867858"/>
            <a:ext cx="3320374" cy="20320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996" y="4205152"/>
            <a:ext cx="5082731" cy="111723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059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A few questions…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sz="quarter" idx="1"/>
          </p:nvPr>
        </p:nvSpPr>
        <p:spPr>
          <a:xfrm>
            <a:off x="457211" y="1016007"/>
            <a:ext cx="3315085" cy="4114271"/>
          </a:xfrm>
        </p:spPr>
        <p:txBody>
          <a:bodyPr/>
          <a:lstStyle/>
          <a:p>
            <a:r>
              <a:rPr lang="en-US" dirty="0">
                <a:latin typeface="Gill Sans MT" charset="0"/>
              </a:rPr>
              <a:t>How big is a bacterial genome?</a:t>
            </a:r>
          </a:p>
          <a:p>
            <a:r>
              <a:rPr lang="en-US" dirty="0">
                <a:latin typeface="Gill Sans MT" charset="0"/>
              </a:rPr>
              <a:t>How do bacterial genomes differ from the human genome sequence?</a:t>
            </a:r>
          </a:p>
          <a:p>
            <a:r>
              <a:rPr lang="en-US" dirty="0">
                <a:latin typeface="Gill Sans MT" charset="0"/>
              </a:rPr>
              <a:t>What can you learn from a bacterial genome sequence?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59" y="1016001"/>
            <a:ext cx="4638509" cy="33645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4800" y="44151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smtClean="0"/>
              <a:t>Loman and Pallen (2015)</a:t>
            </a:r>
          </a:p>
          <a:p>
            <a:r>
              <a:rPr lang="en-GB" sz="1400" dirty="0" smtClean="0"/>
              <a:t>https</a:t>
            </a:r>
            <a:r>
              <a:rPr lang="en-GB" sz="1400" dirty="0"/>
              <a:t>://</a:t>
            </a:r>
            <a:r>
              <a:rPr lang="en-GB" sz="1400" dirty="0" err="1"/>
              <a:t>www.nature.com</a:t>
            </a:r>
            <a:r>
              <a:rPr lang="en-GB" sz="1400" dirty="0"/>
              <a:t>/articles/nrmicro3565</a:t>
            </a:r>
          </a:p>
        </p:txBody>
      </p:sp>
    </p:spTree>
    <p:extLst>
      <p:ext uri="{BB962C8B-B14F-4D97-AF65-F5344CB8AC3E}">
        <p14:creationId xmlns:p14="http://schemas.microsoft.com/office/powerpoint/2010/main" val="27051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charset="0"/>
              </a:rPr>
              <a:t>Bacterial </a:t>
            </a:r>
            <a:r>
              <a:rPr lang="en-US" dirty="0" smtClean="0">
                <a:latin typeface="Bookman Old Style" charset="0"/>
              </a:rPr>
              <a:t>Genomics</a:t>
            </a:r>
            <a:r>
              <a:rPr lang="en-US" dirty="0">
                <a:latin typeface="Bookman Old Style" charset="0"/>
              </a:rPr>
              <a:t/>
            </a:r>
            <a:br>
              <a:rPr lang="en-US" dirty="0">
                <a:latin typeface="Bookman Old Style" charset="0"/>
              </a:rPr>
            </a:br>
            <a:r>
              <a:rPr lang="en-US" sz="2400" i="1" dirty="0">
                <a:latin typeface="Bookman Old Style" charset="0"/>
              </a:rPr>
              <a:t>The Golden Era: 1995-2007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10"/>
            <a:ext cx="5073650" cy="4114271"/>
          </a:xfrm>
        </p:spPr>
        <p:txBody>
          <a:bodyPr/>
          <a:lstStyle/>
          <a:p>
            <a:r>
              <a:rPr lang="en-US" dirty="0" smtClean="0">
                <a:latin typeface="Gill Sans MT" charset="0"/>
              </a:rPr>
              <a:t>Phase 1</a:t>
            </a:r>
          </a:p>
          <a:p>
            <a:pPr lvl="1"/>
            <a:r>
              <a:rPr lang="en-US" dirty="0" smtClean="0">
                <a:latin typeface="Gill Sans MT" charset="0"/>
              </a:rPr>
              <a:t>Genome </a:t>
            </a:r>
            <a:r>
              <a:rPr lang="en-US" dirty="0">
                <a:latin typeface="Gill Sans MT" charset="0"/>
              </a:rPr>
              <a:t>sequences </a:t>
            </a:r>
            <a:r>
              <a:rPr lang="en-US" dirty="0" smtClean="0">
                <a:latin typeface="Gill Sans MT" charset="0"/>
              </a:rPr>
              <a:t>from all significant </a:t>
            </a:r>
            <a:r>
              <a:rPr lang="en-US" dirty="0">
                <a:latin typeface="Gill Sans MT" charset="0"/>
              </a:rPr>
              <a:t>bacterial pathogens of humans, animals and plants </a:t>
            </a:r>
            <a:endParaRPr lang="en-US" dirty="0" smtClean="0">
              <a:latin typeface="Gill Sans MT" charset="0"/>
            </a:endParaRPr>
          </a:p>
          <a:p>
            <a:pPr lvl="1"/>
            <a:r>
              <a:rPr lang="en-US" dirty="0" smtClean="0">
                <a:latin typeface="Gill Sans MT" charset="0"/>
              </a:rPr>
              <a:t>Insights into </a:t>
            </a:r>
            <a:r>
              <a:rPr lang="en-US" dirty="0">
                <a:latin typeface="Gill Sans MT" charset="0"/>
              </a:rPr>
              <a:t>pathogen biology</a:t>
            </a:r>
          </a:p>
          <a:p>
            <a:r>
              <a:rPr lang="en-US" dirty="0" smtClean="0">
                <a:latin typeface="Gill Sans MT" charset="0"/>
              </a:rPr>
              <a:t>Phase 2</a:t>
            </a:r>
          </a:p>
          <a:p>
            <a:pPr lvl="1"/>
            <a:r>
              <a:rPr lang="en-US" dirty="0" smtClean="0">
                <a:latin typeface="Gill Sans MT" charset="0"/>
              </a:rPr>
              <a:t>Multiple genomes </a:t>
            </a:r>
            <a:r>
              <a:rPr lang="en-US" dirty="0">
                <a:latin typeface="Gill Sans MT" charset="0"/>
              </a:rPr>
              <a:t>from same species</a:t>
            </a:r>
          </a:p>
          <a:p>
            <a:pPr lvl="1"/>
            <a:r>
              <a:rPr lang="en-US" dirty="0" smtClean="0">
                <a:latin typeface="Gill Sans MT" charset="0"/>
              </a:rPr>
              <a:t>Insights </a:t>
            </a:r>
            <a:r>
              <a:rPr lang="en-US" dirty="0">
                <a:latin typeface="Gill Sans MT" charset="0"/>
              </a:rPr>
              <a:t>into genomic diversity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3350" y="127000"/>
            <a:ext cx="2503450" cy="2721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253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0850" y="2971272"/>
            <a:ext cx="3155950" cy="226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76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04"/>
          <a:stretch/>
        </p:blipFill>
        <p:spPr>
          <a:xfrm>
            <a:off x="3310432" y="70554"/>
            <a:ext cx="5833568" cy="550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80" b="7599"/>
          <a:stretch/>
        </p:blipFill>
        <p:spPr>
          <a:xfrm>
            <a:off x="0" y="0"/>
            <a:ext cx="3137252" cy="4407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56" y="4542098"/>
            <a:ext cx="655381" cy="804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672" y="4467325"/>
            <a:ext cx="612095" cy="879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67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70" y="0"/>
            <a:ext cx="7369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32429" y="5377618"/>
            <a:ext cx="60736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www.nejm.org</a:t>
            </a:r>
            <a:r>
              <a:rPr lang="en-GB" sz="1100" dirty="0"/>
              <a:t>/</a:t>
            </a:r>
            <a:r>
              <a:rPr lang="en-GB" sz="1100" dirty="0" err="1"/>
              <a:t>doi</a:t>
            </a:r>
            <a:r>
              <a:rPr lang="en-GB" sz="1100" dirty="0"/>
              <a:t>/full/10.1056/nejmra1003071</a:t>
            </a:r>
          </a:p>
        </p:txBody>
      </p:sp>
    </p:spTree>
    <p:extLst>
      <p:ext uri="{BB962C8B-B14F-4D97-AF65-F5344CB8AC3E}">
        <p14:creationId xmlns:p14="http://schemas.microsoft.com/office/powerpoint/2010/main" val="193411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Bookman Old Style" charset="0"/>
              </a:rPr>
              <a:t>High-throughput </a:t>
            </a:r>
            <a:r>
              <a:rPr lang="en-US" dirty="0" smtClean="0">
                <a:latin typeface="Bookman Old Style" charset="0"/>
              </a:rPr>
              <a:t>Sequencing</a:t>
            </a:r>
            <a:br>
              <a:rPr lang="en-US" dirty="0" smtClean="0">
                <a:latin typeface="Bookman Old Style" charset="0"/>
              </a:rPr>
            </a:br>
            <a:r>
              <a:rPr lang="en-US" sz="2400" i="1" dirty="0">
                <a:ea typeface="+mn-ea"/>
                <a:cs typeface="+mn-cs"/>
              </a:rPr>
              <a:t>from 2007 onwards</a:t>
            </a:r>
            <a:endParaRPr lang="en-US" sz="2400" i="1" dirty="0">
              <a:latin typeface="Bookman Old Style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"/>
          </p:nvPr>
        </p:nvSpPr>
        <p:spPr>
          <a:xfrm>
            <a:off x="457200" y="1016010"/>
            <a:ext cx="4838700" cy="2641599"/>
          </a:xfrm>
        </p:spPr>
        <p:txBody>
          <a:bodyPr>
            <a:normAutofit/>
          </a:bodyPr>
          <a:lstStyle/>
          <a:p>
            <a:pPr marL="274264" indent="-2742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 smtClean="0">
                <a:ea typeface="+mn-ea"/>
                <a:cs typeface="+mn-cs"/>
              </a:rPr>
              <a:t>&gt;1000x faster, &gt;1000x cheaper!</a:t>
            </a:r>
          </a:p>
          <a:p>
            <a:pPr marL="548528" lvl="1" indent="-274264" eaLnBrk="1" fontAlgn="auto" hangingPunct="1">
              <a:spcAft>
                <a:spcPts val="0"/>
              </a:spcAft>
              <a:buFont typeface="Wingdings"/>
              <a:buChar char=""/>
              <a:defRPr/>
            </a:pPr>
            <a:r>
              <a:rPr lang="en-US" sz="2000" dirty="0" smtClean="0">
                <a:ea typeface="+mn-ea"/>
              </a:rPr>
              <a:t>A disruptive technology</a:t>
            </a:r>
          </a:p>
          <a:p>
            <a:pPr eaLnBrk="1" hangingPunct="1"/>
            <a:r>
              <a:rPr lang="en-US" sz="2400" dirty="0" smtClean="0">
                <a:latin typeface="Gill Sans MT" charset="0"/>
              </a:rPr>
              <a:t>Bench</a:t>
            </a:r>
            <a:r>
              <a:rPr lang="en-US" sz="2400" dirty="0">
                <a:latin typeface="Gill Sans MT" charset="0"/>
              </a:rPr>
              <a:t>-top </a:t>
            </a:r>
            <a:r>
              <a:rPr lang="en-US" sz="2400" dirty="0" smtClean="0">
                <a:latin typeface="Gill Sans MT" charset="0"/>
              </a:rPr>
              <a:t>sequencing easy, quick </a:t>
            </a:r>
            <a:r>
              <a:rPr lang="en-US" sz="2400" dirty="0">
                <a:latin typeface="Gill Sans MT" charset="0"/>
              </a:rPr>
              <a:t>and </a:t>
            </a:r>
            <a:r>
              <a:rPr lang="en-US" sz="2400" dirty="0" smtClean="0">
                <a:latin typeface="Gill Sans MT" charset="0"/>
              </a:rPr>
              <a:t>cheap enough </a:t>
            </a:r>
            <a:r>
              <a:rPr lang="en-US" sz="2400" dirty="0">
                <a:latin typeface="Gill Sans MT" charset="0"/>
              </a:rPr>
              <a:t>to have an impact on real-world clinical </a:t>
            </a:r>
            <a:r>
              <a:rPr lang="en-US" sz="2400" dirty="0" smtClean="0">
                <a:latin typeface="Gill Sans MT" charset="0"/>
              </a:rPr>
              <a:t>problems</a:t>
            </a:r>
            <a:endParaRPr lang="en-US" sz="2400" dirty="0">
              <a:latin typeface="Gill Sans MT" charset="0"/>
            </a:endParaRPr>
          </a:p>
          <a:p>
            <a:pPr eaLnBrk="1" hangingPunct="1"/>
            <a:endParaRPr lang="en-US" dirty="0">
              <a:latin typeface="Gill Sans MT" charset="0"/>
            </a:endParaRPr>
          </a:p>
          <a:p>
            <a:pPr marL="548528" lvl="1" indent="-274264" eaLnBrk="1" fontAlgn="auto" hangingPunct="1">
              <a:spcAft>
                <a:spcPts val="0"/>
              </a:spcAft>
              <a:buFont typeface="Wingdings"/>
              <a:buChar char=""/>
              <a:defRPr/>
            </a:pPr>
            <a:endParaRPr lang="en-US" dirty="0" smtClean="0">
              <a:ea typeface="+mn-ea"/>
            </a:endParaRPr>
          </a:p>
          <a:p>
            <a:pPr marL="274264" indent="-2742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4" name="Picture 3" descr="MiSeq_left_view_close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60202" y="952500"/>
            <a:ext cx="2626609" cy="1617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7" y="3346994"/>
            <a:ext cx="8355067" cy="1973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1105" y="3265018"/>
            <a:ext cx="3328395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Illumina short read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579" y="239893"/>
            <a:ext cx="3059277" cy="3263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856" y="366893"/>
            <a:ext cx="5911157" cy="3136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579" y="3503735"/>
            <a:ext cx="3059277" cy="11147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25855" y="3614202"/>
            <a:ext cx="52034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Fundamentally new approaches</a:t>
            </a:r>
          </a:p>
          <a:p>
            <a:pPr lvl="1"/>
            <a:r>
              <a:rPr lang="en-US" dirty="0"/>
              <a:t>Solid-phase amplification of clonal templates in “molecular colonies” </a:t>
            </a:r>
            <a:endParaRPr lang="en-US" dirty="0" smtClean="0"/>
          </a:p>
          <a:p>
            <a:pPr lvl="1"/>
            <a:r>
              <a:rPr lang="en-US" dirty="0" smtClean="0"/>
              <a:t>Massive </a:t>
            </a:r>
            <a:r>
              <a:rPr lang="en-US" dirty="0"/>
              <a:t>increase in number of “clones” compensates for shorter read length</a:t>
            </a:r>
          </a:p>
        </p:txBody>
      </p:sp>
    </p:spTree>
    <p:extLst>
      <p:ext uri="{BB962C8B-B14F-4D97-AF65-F5344CB8AC3E}">
        <p14:creationId xmlns:p14="http://schemas.microsoft.com/office/powerpoint/2010/main" val="210380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95" y="391583"/>
            <a:ext cx="4441825" cy="227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58" name="Picture 2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400" y="763327"/>
            <a:ext cx="4783138" cy="246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59" name="Picture 3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1300" y="1227670"/>
            <a:ext cx="4783138" cy="242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60" name="Picture 4"/>
          <p:cNvPicPr>
            <a:picLocks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595" y="1637774"/>
            <a:ext cx="4784725" cy="247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61" name="Picture 5"/>
          <p:cNvPicPr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0488" y="2029354"/>
            <a:ext cx="4646612" cy="238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62" name="Picture 6"/>
          <p:cNvPicPr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1500" y="2438138"/>
            <a:ext cx="4783138" cy="2438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sp>
        <p:nvSpPr>
          <p:cNvPr id="26632" name="Title 7"/>
          <p:cNvSpPr>
            <a:spLocks noGrp="1"/>
          </p:cNvSpPr>
          <p:nvPr>
            <p:ph type="title" idx="4294967295"/>
          </p:nvPr>
        </p:nvSpPr>
        <p:spPr>
          <a:xfrm>
            <a:off x="5580063" y="821532"/>
            <a:ext cx="3276600" cy="381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err="1" smtClean="0"/>
              <a:t>Illumina</a:t>
            </a:r>
            <a:r>
              <a:rPr lang="en-US" sz="3600" dirty="0" smtClean="0"/>
              <a:t> Sequencing</a:t>
            </a:r>
          </a:p>
        </p:txBody>
      </p:sp>
    </p:spTree>
    <p:extLst>
      <p:ext uri="{BB962C8B-B14F-4D97-AF65-F5344CB8AC3E}">
        <p14:creationId xmlns:p14="http://schemas.microsoft.com/office/powerpoint/2010/main" val="8285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096" y="369628"/>
            <a:ext cx="3317133" cy="3895298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183" y="369628"/>
            <a:ext cx="3382072" cy="3658358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985" y="4113286"/>
            <a:ext cx="2331764" cy="11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10261</TotalTime>
  <Words>538</Words>
  <Application>Microsoft Macintosh PowerPoint</Application>
  <PresentationFormat>On-screen Show (16:10)</PresentationFormat>
  <Paragraphs>99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Origin</vt:lpstr>
      <vt:lpstr>Microbial Genomics Theory and Practice</vt:lpstr>
      <vt:lpstr>A few questions…</vt:lpstr>
      <vt:lpstr>Bacterial Genomics The Golden Era: 1995-2007</vt:lpstr>
      <vt:lpstr>PowerPoint Presentation</vt:lpstr>
      <vt:lpstr>PowerPoint Presentation</vt:lpstr>
      <vt:lpstr>High-throughput Sequencing from 2007 onwards</vt:lpstr>
      <vt:lpstr>PowerPoint Presentation</vt:lpstr>
      <vt:lpstr>Illumina Sequencing</vt:lpstr>
      <vt:lpstr>PowerPoint Presentation</vt:lpstr>
      <vt:lpstr>General features of genomes</vt:lpstr>
      <vt:lpstr>Bacterial genome organisation</vt:lpstr>
      <vt:lpstr>High-Throughput Shotgun Sequencing</vt:lpstr>
      <vt:lpstr>Sequence assembly</vt:lpstr>
      <vt:lpstr>Genome Assembly</vt:lpstr>
      <vt:lpstr>Genome annotation</vt:lpstr>
      <vt:lpstr>Mapping</vt:lpstr>
      <vt:lpstr>PowerPoint Presentation</vt:lpstr>
      <vt:lpstr>SNP calling</vt:lpstr>
      <vt:lpstr>Genomic Epidemiology</vt:lpstr>
    </vt:vector>
  </TitlesOfParts>
  <Manager/>
  <Company>University of Birmingham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Research Interests  and Achievements</dc:title>
  <dc:subject/>
  <dc:creator>Mark Pallen</dc:creator>
  <cp:keywords/>
  <dc:description/>
  <cp:lastModifiedBy>Mark Pallen</cp:lastModifiedBy>
  <cp:revision>771</cp:revision>
  <dcterms:created xsi:type="dcterms:W3CDTF">2012-11-30T07:46:31Z</dcterms:created>
  <dcterms:modified xsi:type="dcterms:W3CDTF">2023-10-10T10:49:13Z</dcterms:modified>
  <cp:category/>
</cp:coreProperties>
</file>